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74" r:id="rId2"/>
    <p:sldId id="8846" r:id="rId3"/>
    <p:sldId id="259" r:id="rId4"/>
    <p:sldId id="8845" r:id="rId5"/>
    <p:sldId id="8840" r:id="rId6"/>
    <p:sldId id="8874" r:id="rId7"/>
    <p:sldId id="8847" r:id="rId8"/>
    <p:sldId id="8842" r:id="rId9"/>
    <p:sldId id="8848" r:id="rId10"/>
    <p:sldId id="8869" r:id="rId11"/>
    <p:sldId id="8870" r:id="rId12"/>
    <p:sldId id="8871" r:id="rId13"/>
    <p:sldId id="8872" r:id="rId14"/>
    <p:sldId id="8873" r:id="rId15"/>
    <p:sldId id="266" r:id="rId16"/>
    <p:sldId id="8875" r:id="rId17"/>
    <p:sldId id="8876" r:id="rId18"/>
    <p:sldId id="267" r:id="rId19"/>
    <p:sldId id="8854" r:id="rId20"/>
    <p:sldId id="8853" r:id="rId21"/>
    <p:sldId id="8866" r:id="rId22"/>
    <p:sldId id="8867" r:id="rId23"/>
    <p:sldId id="8868" r:id="rId24"/>
    <p:sldId id="8879" r:id="rId25"/>
    <p:sldId id="8880" r:id="rId26"/>
    <p:sldId id="8850" r:id="rId27"/>
    <p:sldId id="374" r:id="rId28"/>
    <p:sldId id="8849" r:id="rId29"/>
    <p:sldId id="8864" r:id="rId30"/>
    <p:sldId id="8865" r:id="rId31"/>
    <p:sldId id="8883" r:id="rId32"/>
    <p:sldId id="8881" r:id="rId33"/>
    <p:sldId id="8882" r:id="rId34"/>
    <p:sldId id="8851" r:id="rId35"/>
    <p:sldId id="273" r:id="rId36"/>
    <p:sldId id="8852" r:id="rId37"/>
    <p:sldId id="373" r:id="rId38"/>
    <p:sldId id="8877" r:id="rId39"/>
    <p:sldId id="8878" r:id="rId40"/>
    <p:sldId id="50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1" d="100"/>
          <a:sy n="101" d="100"/>
        </p:scale>
        <p:origin x="64" y="464"/>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10T02:48:00.853" v="845" actId="1076"/>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sldChg chg="addSp delSp modSp mod">
        <pc:chgData name="Louis Li" userId="64702545d0d34576" providerId="LiveId" clId="{67F01338-370D-416B-87B8-DFCA4079C386}" dt="2020-12-10T02:48:00.853" v="845" actId="1076"/>
        <pc:sldMkLst>
          <pc:docMk/>
          <pc:sldMk cId="3008352709" sldId="8869"/>
        </pc:sldMkLst>
        <pc:picChg chg="del">
          <ac:chgData name="Louis Li" userId="64702545d0d34576" providerId="LiveId" clId="{67F01338-370D-416B-87B8-DFCA4079C386}" dt="2020-12-10T02:47:56.888" v="843" actId="478"/>
          <ac:picMkLst>
            <pc:docMk/>
            <pc:sldMk cId="3008352709" sldId="8869"/>
            <ac:picMk id="2" creationId="{209CF8E0-BEB5-4881-92DB-E212264F07F0}"/>
          </ac:picMkLst>
        </pc:picChg>
        <pc:picChg chg="add mod">
          <ac:chgData name="Louis Li" userId="64702545d0d34576" providerId="LiveId" clId="{67F01338-370D-416B-87B8-DFCA4079C386}" dt="2020-12-10T02:48:00.853" v="845" actId="1076"/>
          <ac:picMkLst>
            <pc:docMk/>
            <pc:sldMk cId="3008352709" sldId="8869"/>
            <ac:picMk id="5" creationId="{DE29AB28-7762-42D5-BC8A-CE5BDEE5D861}"/>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10/12/2020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12/10/2020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12/10/2020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12/10/2020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12/10/2020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3.xml"/><Relationship Id="rId4" Type="http://schemas.openxmlformats.org/officeDocument/2006/relationships/image" Target="../media/image5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1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2"/>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4"/>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5"/>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DE29AB28-7762-42D5-BC8A-CE5BDEE5D861}"/>
              </a:ext>
            </a:extLst>
          </p:cNvPr>
          <p:cNvPicPr>
            <a:picLocks noChangeAspect="1"/>
          </p:cNvPicPr>
          <p:nvPr/>
        </p:nvPicPr>
        <p:blipFill>
          <a:blip r:embed="rId6"/>
          <a:stretch>
            <a:fillRect/>
          </a:stretch>
        </p:blipFill>
        <p:spPr>
          <a:xfrm>
            <a:off x="1380468" y="1846322"/>
            <a:ext cx="1592718" cy="1272650"/>
          </a:xfrm>
          <a:prstGeom prst="rect">
            <a:avLst/>
          </a:prstGeom>
        </p:spPr>
      </p:pic>
    </p:spTree>
    <p:extLst>
      <p:ext uri="{BB962C8B-B14F-4D97-AF65-F5344CB8AC3E}">
        <p14:creationId xmlns:p14="http://schemas.microsoft.com/office/powerpoint/2010/main" val="30083527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14050CCB-F2AF-49EB-A3E8-1F137D38B888}"/>
              </a:ext>
            </a:extLst>
          </p:cNvPr>
          <p:cNvPicPr>
            <a:picLocks noChangeAspect="1"/>
          </p:cNvPicPr>
          <p:nvPr/>
        </p:nvPicPr>
        <p:blipFill>
          <a:blip r:embed="rId2"/>
          <a:stretch>
            <a:fillRect/>
          </a:stretch>
        </p:blipFill>
        <p:spPr>
          <a:xfrm>
            <a:off x="1916710" y="1963954"/>
            <a:ext cx="1816657" cy="1465046"/>
          </a:xfrm>
          <a:prstGeom prst="rect">
            <a:avLst/>
          </a:prstGeom>
        </p:spPr>
      </p:pic>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3"/>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4"/>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spTree>
    <p:extLst>
      <p:ext uri="{BB962C8B-B14F-4D97-AF65-F5344CB8AC3E}">
        <p14:creationId xmlns:p14="http://schemas.microsoft.com/office/powerpoint/2010/main" val="171234390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Previous flight delay</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61683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whether or not the previous flight on the same plane is delayed</a:t>
            </a:r>
          </a:p>
        </p:txBody>
      </p:sp>
      <p:pic>
        <p:nvPicPr>
          <p:cNvPr id="3" name="Picture 2">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3794" y="2012039"/>
            <a:ext cx="10333537" cy="3690549"/>
          </a:xfrm>
          <a:prstGeom prst="rect">
            <a:avLst/>
          </a:prstGeom>
        </p:spPr>
      </p:pic>
    </p:spTree>
    <p:extLst>
      <p:ext uri="{BB962C8B-B14F-4D97-AF65-F5344CB8AC3E}">
        <p14:creationId xmlns:p14="http://schemas.microsoft.com/office/powerpoint/2010/main" val="147560702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085839"/>
            <a:ext cx="6085302"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Bucketing on mean response</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For categorical variables with too many categories, determine the fraction delayed of training data, and bin accordingly.</a:t>
            </a:r>
          </a:p>
        </p:txBody>
      </p:sp>
      <p:pic>
        <p:nvPicPr>
          <p:cNvPr id="3" name="Picture 2">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6594" y="2410311"/>
            <a:ext cx="10974257" cy="3292277"/>
          </a:xfrm>
          <a:prstGeom prst="rect">
            <a:avLst/>
          </a:prstGeom>
        </p:spPr>
      </p:pic>
    </p:spTree>
    <p:extLst>
      <p:ext uri="{BB962C8B-B14F-4D97-AF65-F5344CB8AC3E}">
        <p14:creationId xmlns:p14="http://schemas.microsoft.com/office/powerpoint/2010/main" val="46102993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endParaRPr lang="en-US" dirty="0">
              <a:solidFill>
                <a:schemeClr val="accent4"/>
              </a:solidFill>
              <a:latin typeface="Open Sans" panose="020B0606030504020204" pitchFamily="34" charset="0"/>
            </a:endParaRP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6836"/>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Data set is highly unbalanced, with ~80% of flight labeled as ”Not Delayed”</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893834"/>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Frequently used standard for binary classification. No need for a threshold – calculates over all thresholds </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6836"/>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Balances precision and recall. Deals with class imbalance.  </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731" y="2509209"/>
            <a:ext cx="5747069" cy="2068182"/>
          </a:xfrm>
          <a:prstGeom prst="rect">
            <a:avLst/>
          </a:prstGeom>
        </p:spPr>
      </p:pic>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03CD1A36-193E-427C-9143-AB597074257D}"/>
              </a:ext>
            </a:extLst>
          </p:cNvPr>
          <p:cNvSpPr txBox="1"/>
          <p:nvPr/>
        </p:nvSpPr>
        <p:spPr>
          <a:xfrm>
            <a:off x="428760" y="5124705"/>
            <a:ext cx="5131661" cy="369332"/>
          </a:xfrm>
          <a:prstGeom prst="rect">
            <a:avLst/>
          </a:prstGeom>
          <a:noFill/>
        </p:spPr>
        <p:txBody>
          <a:bodyPr wrap="none" rtlCol="0">
            <a:spAutoFit/>
          </a:bodyPr>
          <a:lstStyle/>
          <a:p>
            <a:r>
              <a:rPr lang="en-US" dirty="0"/>
              <a:t>Also implemented reproducible toy example in Torch</a:t>
            </a:r>
          </a:p>
        </p:txBody>
      </p:sp>
      <p:sp>
        <p:nvSpPr>
          <p:cNvPr id="8" name="Rectangle 7">
            <a:extLst>
              <a:ext uri="{FF2B5EF4-FFF2-40B4-BE49-F238E27FC236}">
                <a16:creationId xmlns:a16="http://schemas.microsoft.com/office/drawing/2014/main" id="{F5DD4BD8-AA83-AA45-853E-5A0CC1D9C832}"/>
              </a:ext>
            </a:extLst>
          </p:cNvPr>
          <p:cNvSpPr/>
          <p:nvPr/>
        </p:nvSpPr>
        <p:spPr>
          <a:xfrm>
            <a:off x="370731" y="1832879"/>
            <a:ext cx="5484194"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Single worker implementation with regularization</a:t>
            </a:r>
            <a:endParaRPr lang="en-US" dirty="0">
              <a:solidFill>
                <a:schemeClr val="accent4"/>
              </a:solidFill>
              <a:latin typeface="Open Sans" panose="020B0606030504020204" pitchFamily="34" charset="0"/>
            </a:endParaRPr>
          </a:p>
        </p:txBody>
      </p:sp>
      <p:sp>
        <p:nvSpPr>
          <p:cNvPr id="3" name="Right Brace 2">
            <a:extLst>
              <a:ext uri="{FF2B5EF4-FFF2-40B4-BE49-F238E27FC236}">
                <a16:creationId xmlns:a16="http://schemas.microsoft.com/office/drawing/2014/main" id="{F963FD44-5123-B046-A583-04CFC35D2C84}"/>
              </a:ext>
            </a:extLst>
          </p:cNvPr>
          <p:cNvSpPr/>
          <p:nvPr/>
        </p:nvSpPr>
        <p:spPr>
          <a:xfrm>
            <a:off x="4191000" y="2616200"/>
            <a:ext cx="139700" cy="45720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3C9177F-CAD1-744F-91F5-A29CAAC7BE25}"/>
              </a:ext>
            </a:extLst>
          </p:cNvPr>
          <p:cNvSpPr/>
          <p:nvPr/>
        </p:nvSpPr>
        <p:spPr>
          <a:xfrm>
            <a:off x="4922562" y="3578519"/>
            <a:ext cx="81238" cy="57345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EECF9310-699B-2D48-916E-FFE216AFCCA2}"/>
              </a:ext>
            </a:extLst>
          </p:cNvPr>
          <p:cNvSpPr/>
          <p:nvPr/>
        </p:nvSpPr>
        <p:spPr>
          <a:xfrm>
            <a:off x="4343400" y="2660134"/>
            <a:ext cx="1204176"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Inference</a:t>
            </a:r>
            <a:endParaRPr lang="en-US" dirty="0">
              <a:solidFill>
                <a:schemeClr val="accent4"/>
              </a:solidFill>
              <a:latin typeface="Open Sans" panose="020B0606030504020204" pitchFamily="34" charset="0"/>
            </a:endParaRPr>
          </a:p>
        </p:txBody>
      </p:sp>
      <p:sp>
        <p:nvSpPr>
          <p:cNvPr id="12" name="Rectangle 11">
            <a:extLst>
              <a:ext uri="{FF2B5EF4-FFF2-40B4-BE49-F238E27FC236}">
                <a16:creationId xmlns:a16="http://schemas.microsoft.com/office/drawing/2014/main" id="{BF5F61DD-9F37-9845-8E80-8A3E694FDA5A}"/>
              </a:ext>
            </a:extLst>
          </p:cNvPr>
          <p:cNvSpPr/>
          <p:nvPr/>
        </p:nvSpPr>
        <p:spPr>
          <a:xfrm>
            <a:off x="5028328" y="3681042"/>
            <a:ext cx="1059906"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Training</a:t>
            </a:r>
            <a:endParaRPr lang="en-US" dirty="0">
              <a:solidFill>
                <a:schemeClr val="accent4"/>
              </a:solidFill>
              <a:latin typeface="Open Sans" panose="020B0606030504020204" pitchFamily="34" charset="0"/>
            </a:endParaRPr>
          </a:p>
        </p:txBody>
      </p:sp>
      <p:sp>
        <p:nvSpPr>
          <p:cNvPr id="13" name="Rectangle 12">
            <a:extLst>
              <a:ext uri="{FF2B5EF4-FFF2-40B4-BE49-F238E27FC236}">
                <a16:creationId xmlns:a16="http://schemas.microsoft.com/office/drawing/2014/main" id="{43E033CB-57B1-4E47-AD3D-9C89B838D2CE}"/>
              </a:ext>
            </a:extLst>
          </p:cNvPr>
          <p:cNvSpPr/>
          <p:nvPr/>
        </p:nvSpPr>
        <p:spPr>
          <a:xfrm>
            <a:off x="7819928" y="1751568"/>
            <a:ext cx="3533872" cy="369332"/>
          </a:xfrm>
          <a:prstGeom prst="rect">
            <a:avLst/>
          </a:prstGeom>
        </p:spPr>
        <p:txBody>
          <a:bodyPr wrap="square">
            <a:spAutoFit/>
          </a:bodyPr>
          <a:lstStyle/>
          <a:p>
            <a:r>
              <a:rPr lang="en-US" dirty="0">
                <a:solidFill>
                  <a:schemeClr val="tx2">
                    <a:lumMod val="50000"/>
                  </a:schemeClr>
                </a:solidFill>
                <a:latin typeface="Open Sans" panose="020B0606030504020204" pitchFamily="34" charset="0"/>
              </a:rPr>
              <a:t>Training 20 iterations</a:t>
            </a:r>
            <a:endParaRPr lang="en-US" dirty="0">
              <a:solidFill>
                <a:schemeClr val="accent4"/>
              </a:solidFill>
              <a:latin typeface="Open Sans" panose="020B0606030504020204" pitchFamily="34" charset="0"/>
            </a:endParaRPr>
          </a:p>
        </p:txBody>
      </p:sp>
      <p:pic>
        <p:nvPicPr>
          <p:cNvPr id="5" name="Picture 4" descr="A picture containing chart&#10;&#10;Description automatically generated">
            <a:extLst>
              <a:ext uri="{FF2B5EF4-FFF2-40B4-BE49-F238E27FC236}">
                <a16:creationId xmlns:a16="http://schemas.microsoft.com/office/drawing/2014/main" id="{B358433C-62A9-BF42-B150-9AF7A1022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119" y="2233834"/>
            <a:ext cx="5641532" cy="2820766"/>
          </a:xfrm>
          <a:prstGeom prst="rect">
            <a:avLst/>
          </a:prstGeom>
        </p:spPr>
      </p:pic>
    </p:spTree>
    <p:extLst>
      <p:ext uri="{BB962C8B-B14F-4D97-AF65-F5344CB8AC3E}">
        <p14:creationId xmlns:p14="http://schemas.microsoft.com/office/powerpoint/2010/main" val="292946040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436BC9C4-0368-7448-BB09-08CF9FEC87F5}"/>
              </a:ext>
            </a:extLst>
          </p:cNvPr>
          <p:cNvPicPr>
            <a:picLocks noChangeAspect="1"/>
          </p:cNvPicPr>
          <p:nvPr/>
        </p:nvPicPr>
        <p:blipFill>
          <a:blip r:embed="rId2"/>
          <a:stretch>
            <a:fillRect/>
          </a:stretch>
        </p:blipFill>
        <p:spPr>
          <a:xfrm>
            <a:off x="4572227" y="1028151"/>
            <a:ext cx="3021269" cy="919945"/>
          </a:xfrm>
          <a:prstGeom prst="rect">
            <a:avLst/>
          </a:prstGeom>
        </p:spPr>
      </p:pic>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90B0B"/>
                </a:solidFill>
                <a:effectLst/>
                <a:uLnTx/>
                <a:uFillTx/>
                <a:latin typeface="Montserrat" panose="00000500000000000000" pitchFamily="50" charset="0"/>
                <a:ea typeface="Open Sans" panose="020B0606030504020204" pitchFamily="34" charset="0"/>
                <a:cs typeface="Open Sans" panose="020B0606030504020204" pitchFamily="34" charset="0"/>
              </a:rPr>
              <a:t>Model Development and Feature Selection</a:t>
            </a:r>
          </a:p>
        </p:txBody>
      </p:sp>
      <p:grpSp>
        <p:nvGrpSpPr>
          <p:cNvPr id="6" name="Group 5">
            <a:extLst>
              <a:ext uri="{FF2B5EF4-FFF2-40B4-BE49-F238E27FC236}">
                <a16:creationId xmlns:a16="http://schemas.microsoft.com/office/drawing/2014/main" id="{60DBB1DA-01BF-C349-AAD1-5D764A4C3D9B}"/>
              </a:ext>
            </a:extLst>
          </p:cNvPr>
          <p:cNvGrpSpPr/>
          <p:nvPr/>
        </p:nvGrpSpPr>
        <p:grpSpPr>
          <a:xfrm>
            <a:off x="2335443" y="2309881"/>
            <a:ext cx="1664208" cy="512064"/>
            <a:chOff x="927100" y="1708702"/>
            <a:chExt cx="1664208" cy="512064"/>
          </a:xfrm>
        </p:grpSpPr>
        <p:pic>
          <p:nvPicPr>
            <p:cNvPr id="2" name="Picture 1">
              <a:extLst>
                <a:ext uri="{FF2B5EF4-FFF2-40B4-BE49-F238E27FC236}">
                  <a16:creationId xmlns:a16="http://schemas.microsoft.com/office/drawing/2014/main" id="{1E17C64D-4CB8-4045-8AFA-1D35E4220074}"/>
                </a:ext>
              </a:extLst>
            </p:cNvPr>
            <p:cNvPicPr>
              <a:picLocks noChangeAspect="1"/>
            </p:cNvPicPr>
            <p:nvPr/>
          </p:nvPicPr>
          <p:blipFill>
            <a:blip r:embed="rId3"/>
            <a:stretch>
              <a:fillRect/>
            </a:stretch>
          </p:blipFill>
          <p:spPr>
            <a:xfrm>
              <a:off x="927100" y="1708702"/>
              <a:ext cx="1664208" cy="512064"/>
            </a:xfrm>
            <a:prstGeom prst="rect">
              <a:avLst/>
            </a:prstGeom>
          </p:spPr>
        </p:pic>
        <p:sp>
          <p:nvSpPr>
            <p:cNvPr id="5" name="TextBox 4">
              <a:extLst>
                <a:ext uri="{FF2B5EF4-FFF2-40B4-BE49-F238E27FC236}">
                  <a16:creationId xmlns:a16="http://schemas.microsoft.com/office/drawing/2014/main" id="{5DE48378-4472-624B-B903-391D39B71469}"/>
                </a:ext>
              </a:extLst>
            </p:cNvPr>
            <p:cNvSpPr txBox="1"/>
            <p:nvPr/>
          </p:nvSpPr>
          <p:spPr>
            <a:xfrm>
              <a:off x="1033670" y="1759227"/>
              <a:ext cx="144117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PCA</a:t>
              </a:r>
            </a:p>
          </p:txBody>
        </p:sp>
      </p:grpSp>
      <p:cxnSp>
        <p:nvCxnSpPr>
          <p:cNvPr id="8" name="Straight Arrow Connector 7">
            <a:extLst>
              <a:ext uri="{FF2B5EF4-FFF2-40B4-BE49-F238E27FC236}">
                <a16:creationId xmlns:a16="http://schemas.microsoft.com/office/drawing/2014/main" id="{7E5C4D8E-E9D4-EE4D-B9A8-168EE337822A}"/>
              </a:ext>
            </a:extLst>
          </p:cNvPr>
          <p:cNvCxnSpPr>
            <a:cxnSpLocks/>
          </p:cNvCxnSpPr>
          <p:nvPr/>
        </p:nvCxnSpPr>
        <p:spPr>
          <a:xfrm flipH="1">
            <a:off x="2612461" y="2847397"/>
            <a:ext cx="620474" cy="590503"/>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14" name="Group 13">
            <a:extLst>
              <a:ext uri="{FF2B5EF4-FFF2-40B4-BE49-F238E27FC236}">
                <a16:creationId xmlns:a16="http://schemas.microsoft.com/office/drawing/2014/main" id="{E75236F1-6FFA-B042-8EBA-AC3F3393E626}"/>
              </a:ext>
            </a:extLst>
          </p:cNvPr>
          <p:cNvGrpSpPr/>
          <p:nvPr/>
        </p:nvGrpSpPr>
        <p:grpSpPr>
          <a:xfrm>
            <a:off x="159852" y="3530107"/>
            <a:ext cx="1635541" cy="767703"/>
            <a:chOff x="858906" y="2874676"/>
            <a:chExt cx="1635541" cy="767703"/>
          </a:xfrm>
        </p:grpSpPr>
        <p:pic>
          <p:nvPicPr>
            <p:cNvPr id="4" name="Picture 3">
              <a:extLst>
                <a:ext uri="{FF2B5EF4-FFF2-40B4-BE49-F238E27FC236}">
                  <a16:creationId xmlns:a16="http://schemas.microsoft.com/office/drawing/2014/main" id="{F3036922-F5F6-734A-A696-5700A6E57332}"/>
                </a:ext>
              </a:extLst>
            </p:cNvPr>
            <p:cNvPicPr>
              <a:picLocks noChangeAspect="1"/>
            </p:cNvPicPr>
            <p:nvPr/>
          </p:nvPicPr>
          <p:blipFill>
            <a:blip r:embed="rId4"/>
            <a:stretch>
              <a:fillRect/>
            </a:stretch>
          </p:blipFill>
          <p:spPr>
            <a:xfrm>
              <a:off x="858906" y="2874676"/>
              <a:ext cx="1635541" cy="767703"/>
            </a:xfrm>
            <a:prstGeom prst="rect">
              <a:avLst/>
            </a:prstGeom>
          </p:spPr>
        </p:pic>
        <p:sp>
          <p:nvSpPr>
            <p:cNvPr id="16" name="TextBox 15">
              <a:extLst>
                <a:ext uri="{FF2B5EF4-FFF2-40B4-BE49-F238E27FC236}">
                  <a16:creationId xmlns:a16="http://schemas.microsoft.com/office/drawing/2014/main" id="{B75FF4A8-7D50-3A47-8F9B-20C451D52A41}"/>
                </a:ext>
              </a:extLst>
            </p:cNvPr>
            <p:cNvSpPr txBox="1"/>
            <p:nvPr/>
          </p:nvSpPr>
          <p:spPr>
            <a:xfrm>
              <a:off x="995570" y="2930665"/>
              <a:ext cx="14226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Logistic Regression</a:t>
              </a:r>
            </a:p>
          </p:txBody>
        </p:sp>
      </p:grpSp>
      <p:sp>
        <p:nvSpPr>
          <p:cNvPr id="12" name="Rectangle 11">
            <a:extLst>
              <a:ext uri="{FF2B5EF4-FFF2-40B4-BE49-F238E27FC236}">
                <a16:creationId xmlns:a16="http://schemas.microsoft.com/office/drawing/2014/main" id="{2B615C9D-9808-2145-96B4-5FC4D37D2D57}"/>
              </a:ext>
            </a:extLst>
          </p:cNvPr>
          <p:cNvSpPr/>
          <p:nvPr/>
        </p:nvSpPr>
        <p:spPr>
          <a:xfrm>
            <a:off x="492424" y="4339836"/>
            <a:ext cx="98488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1 PC</a:t>
            </a:r>
          </a:p>
        </p:txBody>
      </p:sp>
      <p:cxnSp>
        <p:nvCxnSpPr>
          <p:cNvPr id="18" name="Straight Arrow Connector 17">
            <a:extLst>
              <a:ext uri="{FF2B5EF4-FFF2-40B4-BE49-F238E27FC236}">
                <a16:creationId xmlns:a16="http://schemas.microsoft.com/office/drawing/2014/main" id="{1731A617-8E5D-8345-87CF-65FBAE1F1714}"/>
              </a:ext>
            </a:extLst>
          </p:cNvPr>
          <p:cNvCxnSpPr>
            <a:cxnSpLocks/>
          </p:cNvCxnSpPr>
          <p:nvPr/>
        </p:nvCxnSpPr>
        <p:spPr>
          <a:xfrm flipH="1">
            <a:off x="1054100" y="2847397"/>
            <a:ext cx="2168918" cy="646492"/>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24" name="Group 23">
            <a:extLst>
              <a:ext uri="{FF2B5EF4-FFF2-40B4-BE49-F238E27FC236}">
                <a16:creationId xmlns:a16="http://schemas.microsoft.com/office/drawing/2014/main" id="{0C17BCB9-5471-CE4D-8501-1F2B317F90B5}"/>
              </a:ext>
            </a:extLst>
          </p:cNvPr>
          <p:cNvGrpSpPr/>
          <p:nvPr/>
        </p:nvGrpSpPr>
        <p:grpSpPr>
          <a:xfrm>
            <a:off x="1747352" y="3530107"/>
            <a:ext cx="1635541" cy="767703"/>
            <a:chOff x="858906" y="2874676"/>
            <a:chExt cx="1635541" cy="767703"/>
          </a:xfrm>
        </p:grpSpPr>
        <p:pic>
          <p:nvPicPr>
            <p:cNvPr id="25" name="Picture 24">
              <a:extLst>
                <a:ext uri="{FF2B5EF4-FFF2-40B4-BE49-F238E27FC236}">
                  <a16:creationId xmlns:a16="http://schemas.microsoft.com/office/drawing/2014/main" id="{50AE1228-3B6C-4940-B72E-51F4C6A76B6C}"/>
                </a:ext>
              </a:extLst>
            </p:cNvPr>
            <p:cNvPicPr>
              <a:picLocks noChangeAspect="1"/>
            </p:cNvPicPr>
            <p:nvPr/>
          </p:nvPicPr>
          <p:blipFill>
            <a:blip r:embed="rId4"/>
            <a:stretch>
              <a:fillRect/>
            </a:stretch>
          </p:blipFill>
          <p:spPr>
            <a:xfrm>
              <a:off x="858906" y="2874676"/>
              <a:ext cx="1635541" cy="767703"/>
            </a:xfrm>
            <a:prstGeom prst="rect">
              <a:avLst/>
            </a:prstGeom>
          </p:spPr>
        </p:pic>
        <p:sp>
          <p:nvSpPr>
            <p:cNvPr id="26" name="TextBox 25">
              <a:extLst>
                <a:ext uri="{FF2B5EF4-FFF2-40B4-BE49-F238E27FC236}">
                  <a16:creationId xmlns:a16="http://schemas.microsoft.com/office/drawing/2014/main" id="{CB73D554-FE9C-8B4D-87D2-A05D3582FADD}"/>
                </a:ext>
              </a:extLst>
            </p:cNvPr>
            <p:cNvSpPr txBox="1"/>
            <p:nvPr/>
          </p:nvSpPr>
          <p:spPr>
            <a:xfrm>
              <a:off x="995570" y="2930665"/>
              <a:ext cx="14226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Logistic Regression</a:t>
              </a:r>
            </a:p>
          </p:txBody>
        </p:sp>
      </p:grpSp>
      <p:sp>
        <p:nvSpPr>
          <p:cNvPr id="27" name="Rectangle 26">
            <a:extLst>
              <a:ext uri="{FF2B5EF4-FFF2-40B4-BE49-F238E27FC236}">
                <a16:creationId xmlns:a16="http://schemas.microsoft.com/office/drawing/2014/main" id="{38C7356F-E2CF-1640-B3B9-C37D299489C8}"/>
              </a:ext>
            </a:extLst>
          </p:cNvPr>
          <p:cNvSpPr/>
          <p:nvPr/>
        </p:nvSpPr>
        <p:spPr>
          <a:xfrm>
            <a:off x="1963252" y="4297810"/>
            <a:ext cx="10746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2 PCs</a:t>
            </a:r>
          </a:p>
        </p:txBody>
      </p:sp>
      <p:cxnSp>
        <p:nvCxnSpPr>
          <p:cNvPr id="30" name="Straight Arrow Connector 29">
            <a:extLst>
              <a:ext uri="{FF2B5EF4-FFF2-40B4-BE49-F238E27FC236}">
                <a16:creationId xmlns:a16="http://schemas.microsoft.com/office/drawing/2014/main" id="{9281136B-46CC-2048-B306-15E418B04835}"/>
              </a:ext>
            </a:extLst>
          </p:cNvPr>
          <p:cNvCxnSpPr>
            <a:cxnSpLocks/>
          </p:cNvCxnSpPr>
          <p:nvPr/>
        </p:nvCxnSpPr>
        <p:spPr>
          <a:xfrm>
            <a:off x="3229875" y="2847397"/>
            <a:ext cx="1287776" cy="626721"/>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36" name="Group 35">
            <a:extLst>
              <a:ext uri="{FF2B5EF4-FFF2-40B4-BE49-F238E27FC236}">
                <a16:creationId xmlns:a16="http://schemas.microsoft.com/office/drawing/2014/main" id="{DC4C26DD-DC26-0542-847B-15F18CD7CC41}"/>
              </a:ext>
            </a:extLst>
          </p:cNvPr>
          <p:cNvGrpSpPr/>
          <p:nvPr/>
        </p:nvGrpSpPr>
        <p:grpSpPr>
          <a:xfrm>
            <a:off x="3528371" y="3856616"/>
            <a:ext cx="404977" cy="74777"/>
            <a:chOff x="3871271" y="3264685"/>
            <a:chExt cx="404977" cy="74777"/>
          </a:xfrm>
        </p:grpSpPr>
        <p:sp>
          <p:nvSpPr>
            <p:cNvPr id="20" name="Oval 19">
              <a:extLst>
                <a:ext uri="{FF2B5EF4-FFF2-40B4-BE49-F238E27FC236}">
                  <a16:creationId xmlns:a16="http://schemas.microsoft.com/office/drawing/2014/main" id="{606E45E0-3BBD-EC4D-861A-3888FFFB4AB5}"/>
                </a:ext>
              </a:extLst>
            </p:cNvPr>
            <p:cNvSpPr/>
            <p:nvPr/>
          </p:nvSpPr>
          <p:spPr>
            <a:xfrm>
              <a:off x="38712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EA912901-702D-AE49-AD0A-4A09B8974F28}"/>
                </a:ext>
              </a:extLst>
            </p:cNvPr>
            <p:cNvSpPr/>
            <p:nvPr/>
          </p:nvSpPr>
          <p:spPr>
            <a:xfrm>
              <a:off x="40363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0E1B402E-5BCB-E34B-A558-8DD65A3FCFA9}"/>
                </a:ext>
              </a:extLst>
            </p:cNvPr>
            <p:cNvSpPr/>
            <p:nvPr/>
          </p:nvSpPr>
          <p:spPr>
            <a:xfrm>
              <a:off x="42014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2822F428-3611-564B-8A9A-EAC55BC142D9}"/>
              </a:ext>
            </a:extLst>
          </p:cNvPr>
          <p:cNvGrpSpPr/>
          <p:nvPr/>
        </p:nvGrpSpPr>
        <p:grpSpPr>
          <a:xfrm>
            <a:off x="3992521" y="3544780"/>
            <a:ext cx="1635541" cy="767703"/>
            <a:chOff x="858906" y="2874676"/>
            <a:chExt cx="1635541" cy="767703"/>
          </a:xfrm>
        </p:grpSpPr>
        <p:pic>
          <p:nvPicPr>
            <p:cNvPr id="39" name="Picture 38">
              <a:extLst>
                <a:ext uri="{FF2B5EF4-FFF2-40B4-BE49-F238E27FC236}">
                  <a16:creationId xmlns:a16="http://schemas.microsoft.com/office/drawing/2014/main" id="{D2DD1FD4-50EF-BC4C-B63A-D4A794E29D01}"/>
                </a:ext>
              </a:extLst>
            </p:cNvPr>
            <p:cNvPicPr>
              <a:picLocks noChangeAspect="1"/>
            </p:cNvPicPr>
            <p:nvPr/>
          </p:nvPicPr>
          <p:blipFill>
            <a:blip r:embed="rId4"/>
            <a:stretch>
              <a:fillRect/>
            </a:stretch>
          </p:blipFill>
          <p:spPr>
            <a:xfrm>
              <a:off x="858906" y="2874676"/>
              <a:ext cx="1635541" cy="767703"/>
            </a:xfrm>
            <a:prstGeom prst="rect">
              <a:avLst/>
            </a:prstGeom>
          </p:spPr>
        </p:pic>
        <p:sp>
          <p:nvSpPr>
            <p:cNvPr id="40" name="TextBox 39">
              <a:extLst>
                <a:ext uri="{FF2B5EF4-FFF2-40B4-BE49-F238E27FC236}">
                  <a16:creationId xmlns:a16="http://schemas.microsoft.com/office/drawing/2014/main" id="{692DEBA4-AEF4-CE4E-ACEE-CA893329540F}"/>
                </a:ext>
              </a:extLst>
            </p:cNvPr>
            <p:cNvSpPr txBox="1"/>
            <p:nvPr/>
          </p:nvSpPr>
          <p:spPr>
            <a:xfrm>
              <a:off x="995570" y="2930665"/>
              <a:ext cx="14226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Logistic Regression</a:t>
              </a:r>
            </a:p>
          </p:txBody>
        </p:sp>
      </p:grpSp>
      <p:sp>
        <p:nvSpPr>
          <p:cNvPr id="41" name="Rectangle 40">
            <a:extLst>
              <a:ext uri="{FF2B5EF4-FFF2-40B4-BE49-F238E27FC236}">
                <a16:creationId xmlns:a16="http://schemas.microsoft.com/office/drawing/2014/main" id="{AD16BD6E-F1DF-8740-AB70-71CEEDB126FE}"/>
              </a:ext>
            </a:extLst>
          </p:cNvPr>
          <p:cNvSpPr/>
          <p:nvPr/>
        </p:nvSpPr>
        <p:spPr>
          <a:xfrm>
            <a:off x="4220340" y="4305850"/>
            <a:ext cx="107946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n PCs</a:t>
            </a:r>
          </a:p>
        </p:txBody>
      </p:sp>
      <p:sp>
        <p:nvSpPr>
          <p:cNvPr id="46" name="Rectangle 45">
            <a:extLst>
              <a:ext uri="{FF2B5EF4-FFF2-40B4-BE49-F238E27FC236}">
                <a16:creationId xmlns:a16="http://schemas.microsoft.com/office/drawing/2014/main" id="{3A512278-AA98-EF44-8AFA-B74154E00B1A}"/>
              </a:ext>
            </a:extLst>
          </p:cNvPr>
          <p:cNvSpPr/>
          <p:nvPr/>
        </p:nvSpPr>
        <p:spPr>
          <a:xfrm>
            <a:off x="609390" y="5230184"/>
            <a:ext cx="5097870"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mn-ea"/>
                <a:cs typeface="+mn-cs"/>
              </a:rPr>
              <a:t>“Features” do not have physical interpretation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mn-ea"/>
                <a:cs typeface="+mn-cs"/>
              </a:rPr>
              <a:t>Performance improves as PC are added</a:t>
            </a:r>
            <a:endParaRPr kumimoji="0" lang="en-US" sz="1800" b="0" i="0" u="none" strike="noStrike" kern="1200" cap="none" spc="0" normalizeH="0" baseline="0" noProof="0" dirty="0">
              <a:ln>
                <a:noFill/>
              </a:ln>
              <a:solidFill>
                <a:srgbClr val="690B0B"/>
              </a:solidFill>
              <a:effectLst/>
              <a:uLnTx/>
              <a:uFillTx/>
              <a:latin typeface="Open Sans" panose="020B0606030504020204" pitchFamily="34" charset="0"/>
              <a:ea typeface="+mn-ea"/>
              <a:cs typeface="+mn-cs"/>
            </a:endParaRPr>
          </a:p>
        </p:txBody>
      </p:sp>
      <p:sp>
        <p:nvSpPr>
          <p:cNvPr id="50" name="TextBox 49">
            <a:extLst>
              <a:ext uri="{FF2B5EF4-FFF2-40B4-BE49-F238E27FC236}">
                <a16:creationId xmlns:a16="http://schemas.microsoft.com/office/drawing/2014/main" id="{C3D92568-48F1-D749-BE61-0C6801D3581B}"/>
              </a:ext>
            </a:extLst>
          </p:cNvPr>
          <p:cNvSpPr txBox="1"/>
          <p:nvPr/>
        </p:nvSpPr>
        <p:spPr>
          <a:xfrm>
            <a:off x="4718805" y="1127870"/>
            <a:ext cx="257421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One-hot Encoding and Standard Scalar</a:t>
            </a:r>
          </a:p>
        </p:txBody>
      </p:sp>
      <p:grpSp>
        <p:nvGrpSpPr>
          <p:cNvPr id="53" name="Group 52">
            <a:extLst>
              <a:ext uri="{FF2B5EF4-FFF2-40B4-BE49-F238E27FC236}">
                <a16:creationId xmlns:a16="http://schemas.microsoft.com/office/drawing/2014/main" id="{0F3A8CDC-351C-A445-B2EE-4B2AD8A48DE1}"/>
              </a:ext>
            </a:extLst>
          </p:cNvPr>
          <p:cNvGrpSpPr/>
          <p:nvPr/>
        </p:nvGrpSpPr>
        <p:grpSpPr>
          <a:xfrm>
            <a:off x="7834518" y="2214398"/>
            <a:ext cx="2486717" cy="696856"/>
            <a:chOff x="927100" y="1708702"/>
            <a:chExt cx="1664208" cy="696856"/>
          </a:xfrm>
        </p:grpSpPr>
        <p:pic>
          <p:nvPicPr>
            <p:cNvPr id="54" name="Picture 53">
              <a:extLst>
                <a:ext uri="{FF2B5EF4-FFF2-40B4-BE49-F238E27FC236}">
                  <a16:creationId xmlns:a16="http://schemas.microsoft.com/office/drawing/2014/main" id="{D2592DCE-49C8-0247-8D06-C6AEFC954373}"/>
                </a:ext>
              </a:extLst>
            </p:cNvPr>
            <p:cNvPicPr>
              <a:picLocks noChangeAspect="1"/>
            </p:cNvPicPr>
            <p:nvPr/>
          </p:nvPicPr>
          <p:blipFill>
            <a:blip r:embed="rId3"/>
            <a:stretch>
              <a:fillRect/>
            </a:stretch>
          </p:blipFill>
          <p:spPr>
            <a:xfrm>
              <a:off x="927100" y="1708702"/>
              <a:ext cx="1664208" cy="512064"/>
            </a:xfrm>
            <a:prstGeom prst="rect">
              <a:avLst/>
            </a:prstGeom>
          </p:spPr>
        </p:pic>
        <p:sp>
          <p:nvSpPr>
            <p:cNvPr id="55" name="TextBox 54">
              <a:extLst>
                <a:ext uri="{FF2B5EF4-FFF2-40B4-BE49-F238E27FC236}">
                  <a16:creationId xmlns:a16="http://schemas.microsoft.com/office/drawing/2014/main" id="{1386347B-CDA3-3145-B8DD-01D165D52E70}"/>
                </a:ext>
              </a:extLst>
            </p:cNvPr>
            <p:cNvSpPr txBox="1"/>
            <p:nvPr/>
          </p:nvSpPr>
          <p:spPr>
            <a:xfrm>
              <a:off x="1033670" y="1759227"/>
              <a:ext cx="14411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Random Forest</a:t>
              </a:r>
            </a:p>
          </p:txBody>
        </p:sp>
      </p:grpSp>
      <p:sp>
        <p:nvSpPr>
          <p:cNvPr id="61" name="Rectangle 60">
            <a:extLst>
              <a:ext uri="{FF2B5EF4-FFF2-40B4-BE49-F238E27FC236}">
                <a16:creationId xmlns:a16="http://schemas.microsoft.com/office/drawing/2014/main" id="{BE0E5406-1960-F749-9902-6CBAAFBF00C8}"/>
              </a:ext>
            </a:extLst>
          </p:cNvPr>
          <p:cNvSpPr/>
          <p:nvPr/>
        </p:nvSpPr>
        <p:spPr>
          <a:xfrm>
            <a:off x="6772978" y="5210304"/>
            <a:ext cx="541902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mn-ea"/>
                <a:cs typeface="+mn-cs"/>
              </a:rPr>
              <a:t>Top 6 features performed as well as all features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mn-ea"/>
                <a:cs typeface="+mn-cs"/>
              </a:rPr>
              <a:t>Result transfers over to the entire dataset</a:t>
            </a:r>
          </a:p>
        </p:txBody>
      </p:sp>
      <p:grpSp>
        <p:nvGrpSpPr>
          <p:cNvPr id="62" name="Group 61">
            <a:extLst>
              <a:ext uri="{FF2B5EF4-FFF2-40B4-BE49-F238E27FC236}">
                <a16:creationId xmlns:a16="http://schemas.microsoft.com/office/drawing/2014/main" id="{B25794C7-7AFE-BF48-BD12-BC045ACAF23A}"/>
              </a:ext>
            </a:extLst>
          </p:cNvPr>
          <p:cNvGrpSpPr/>
          <p:nvPr/>
        </p:nvGrpSpPr>
        <p:grpSpPr>
          <a:xfrm>
            <a:off x="6407293" y="3531715"/>
            <a:ext cx="1635541" cy="767703"/>
            <a:chOff x="858906" y="2874676"/>
            <a:chExt cx="1635541" cy="767703"/>
          </a:xfrm>
        </p:grpSpPr>
        <p:pic>
          <p:nvPicPr>
            <p:cNvPr id="63" name="Picture 62">
              <a:extLst>
                <a:ext uri="{FF2B5EF4-FFF2-40B4-BE49-F238E27FC236}">
                  <a16:creationId xmlns:a16="http://schemas.microsoft.com/office/drawing/2014/main" id="{9517D1D0-BA10-8342-933E-E670A96F14E4}"/>
                </a:ext>
              </a:extLst>
            </p:cNvPr>
            <p:cNvPicPr>
              <a:picLocks noChangeAspect="1"/>
            </p:cNvPicPr>
            <p:nvPr/>
          </p:nvPicPr>
          <p:blipFill>
            <a:blip r:embed="rId4"/>
            <a:stretch>
              <a:fillRect/>
            </a:stretch>
          </p:blipFill>
          <p:spPr>
            <a:xfrm>
              <a:off x="858906" y="2874676"/>
              <a:ext cx="1635541" cy="767703"/>
            </a:xfrm>
            <a:prstGeom prst="rect">
              <a:avLst/>
            </a:prstGeom>
          </p:spPr>
        </p:pic>
        <p:sp>
          <p:nvSpPr>
            <p:cNvPr id="64" name="TextBox 63">
              <a:extLst>
                <a:ext uri="{FF2B5EF4-FFF2-40B4-BE49-F238E27FC236}">
                  <a16:creationId xmlns:a16="http://schemas.microsoft.com/office/drawing/2014/main" id="{A2D245B8-BD91-DE4D-8A60-7D26686A3806}"/>
                </a:ext>
              </a:extLst>
            </p:cNvPr>
            <p:cNvSpPr txBox="1"/>
            <p:nvPr/>
          </p:nvSpPr>
          <p:spPr>
            <a:xfrm>
              <a:off x="995570" y="2960482"/>
              <a:ext cx="142267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LR + RF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Smaller train/test</a:t>
              </a:r>
            </a:p>
          </p:txBody>
        </p:sp>
      </p:grpSp>
      <p:sp>
        <p:nvSpPr>
          <p:cNvPr id="65" name="Rectangle 64">
            <a:extLst>
              <a:ext uri="{FF2B5EF4-FFF2-40B4-BE49-F238E27FC236}">
                <a16:creationId xmlns:a16="http://schemas.microsoft.com/office/drawing/2014/main" id="{5A266266-E717-384E-9C23-0DED89A27A29}"/>
              </a:ext>
            </a:extLst>
          </p:cNvPr>
          <p:cNvSpPr/>
          <p:nvPr/>
        </p:nvSpPr>
        <p:spPr>
          <a:xfrm>
            <a:off x="6520895" y="4341444"/>
            <a:ext cx="142282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1 feature</a:t>
            </a:r>
          </a:p>
        </p:txBody>
      </p:sp>
      <p:sp>
        <p:nvSpPr>
          <p:cNvPr id="69" name="Rectangle 68">
            <a:extLst>
              <a:ext uri="{FF2B5EF4-FFF2-40B4-BE49-F238E27FC236}">
                <a16:creationId xmlns:a16="http://schemas.microsoft.com/office/drawing/2014/main" id="{379523A9-7DB2-634F-86A6-82F31FBB22AC}"/>
              </a:ext>
            </a:extLst>
          </p:cNvPr>
          <p:cNvSpPr/>
          <p:nvPr/>
        </p:nvSpPr>
        <p:spPr>
          <a:xfrm>
            <a:off x="7991724" y="4299418"/>
            <a:ext cx="151259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2 features</a:t>
            </a:r>
          </a:p>
        </p:txBody>
      </p:sp>
      <p:grpSp>
        <p:nvGrpSpPr>
          <p:cNvPr id="70" name="Group 69">
            <a:extLst>
              <a:ext uri="{FF2B5EF4-FFF2-40B4-BE49-F238E27FC236}">
                <a16:creationId xmlns:a16="http://schemas.microsoft.com/office/drawing/2014/main" id="{8746BC14-D3E7-0744-BE02-484B1BE097C8}"/>
              </a:ext>
            </a:extLst>
          </p:cNvPr>
          <p:cNvGrpSpPr/>
          <p:nvPr/>
        </p:nvGrpSpPr>
        <p:grpSpPr>
          <a:xfrm>
            <a:off x="9775812" y="3858224"/>
            <a:ext cx="404977" cy="74777"/>
            <a:chOff x="3871271" y="3264685"/>
            <a:chExt cx="404977" cy="74777"/>
          </a:xfrm>
        </p:grpSpPr>
        <p:sp>
          <p:nvSpPr>
            <p:cNvPr id="71" name="Oval 70">
              <a:extLst>
                <a:ext uri="{FF2B5EF4-FFF2-40B4-BE49-F238E27FC236}">
                  <a16:creationId xmlns:a16="http://schemas.microsoft.com/office/drawing/2014/main" id="{9C73D8EF-EC39-5341-8184-017B2545FB56}"/>
                </a:ext>
              </a:extLst>
            </p:cNvPr>
            <p:cNvSpPr/>
            <p:nvPr/>
          </p:nvSpPr>
          <p:spPr>
            <a:xfrm>
              <a:off x="38712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BC25899F-2DC4-D842-A61F-917789AECEEF}"/>
                </a:ext>
              </a:extLst>
            </p:cNvPr>
            <p:cNvSpPr/>
            <p:nvPr/>
          </p:nvSpPr>
          <p:spPr>
            <a:xfrm>
              <a:off x="40363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15011519-05AE-1D46-89D0-C96E9AEF7185}"/>
                </a:ext>
              </a:extLst>
            </p:cNvPr>
            <p:cNvSpPr/>
            <p:nvPr/>
          </p:nvSpPr>
          <p:spPr>
            <a:xfrm>
              <a:off x="42014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79" name="Rectangle 78">
            <a:extLst>
              <a:ext uri="{FF2B5EF4-FFF2-40B4-BE49-F238E27FC236}">
                <a16:creationId xmlns:a16="http://schemas.microsoft.com/office/drawing/2014/main" id="{37108503-5B8D-714A-B6D3-FC91C7A6AFE7}"/>
              </a:ext>
            </a:extLst>
          </p:cNvPr>
          <p:cNvSpPr/>
          <p:nvPr/>
        </p:nvSpPr>
        <p:spPr>
          <a:xfrm>
            <a:off x="10248812" y="4307458"/>
            <a:ext cx="151740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n features</a:t>
            </a:r>
          </a:p>
        </p:txBody>
      </p:sp>
      <p:cxnSp>
        <p:nvCxnSpPr>
          <p:cNvPr id="81" name="Straight Arrow Connector 80">
            <a:extLst>
              <a:ext uri="{FF2B5EF4-FFF2-40B4-BE49-F238E27FC236}">
                <a16:creationId xmlns:a16="http://schemas.microsoft.com/office/drawing/2014/main" id="{4B62EBD5-625F-1749-A8E2-CD99334CB1C9}"/>
              </a:ext>
            </a:extLst>
          </p:cNvPr>
          <p:cNvCxnSpPr>
            <a:cxnSpLocks/>
          </p:cNvCxnSpPr>
          <p:nvPr/>
        </p:nvCxnSpPr>
        <p:spPr>
          <a:xfrm flipH="1">
            <a:off x="8748020" y="2759828"/>
            <a:ext cx="504714" cy="626721"/>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2284DE77-4B64-554D-A498-8F45DBB953CD}"/>
              </a:ext>
            </a:extLst>
          </p:cNvPr>
          <p:cNvCxnSpPr>
            <a:cxnSpLocks/>
          </p:cNvCxnSpPr>
          <p:nvPr/>
        </p:nvCxnSpPr>
        <p:spPr>
          <a:xfrm flipH="1">
            <a:off x="7073899" y="2759828"/>
            <a:ext cx="2168918" cy="646492"/>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7BAEC7EC-5107-A64C-AEDB-3686F86F1082}"/>
              </a:ext>
            </a:extLst>
          </p:cNvPr>
          <p:cNvCxnSpPr>
            <a:cxnSpLocks/>
          </p:cNvCxnSpPr>
          <p:nvPr/>
        </p:nvCxnSpPr>
        <p:spPr>
          <a:xfrm>
            <a:off x="9249674" y="2759828"/>
            <a:ext cx="1287776" cy="626721"/>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85" name="Group 84">
            <a:extLst>
              <a:ext uri="{FF2B5EF4-FFF2-40B4-BE49-F238E27FC236}">
                <a16:creationId xmlns:a16="http://schemas.microsoft.com/office/drawing/2014/main" id="{B5A3B8CC-4AF6-7448-98B9-55E9BAD5D7B1}"/>
              </a:ext>
            </a:extLst>
          </p:cNvPr>
          <p:cNvGrpSpPr/>
          <p:nvPr/>
        </p:nvGrpSpPr>
        <p:grpSpPr>
          <a:xfrm>
            <a:off x="8000868" y="3525091"/>
            <a:ext cx="1635541" cy="767703"/>
            <a:chOff x="858906" y="2874676"/>
            <a:chExt cx="1635541" cy="767703"/>
          </a:xfrm>
        </p:grpSpPr>
        <p:pic>
          <p:nvPicPr>
            <p:cNvPr id="86" name="Picture 85">
              <a:extLst>
                <a:ext uri="{FF2B5EF4-FFF2-40B4-BE49-F238E27FC236}">
                  <a16:creationId xmlns:a16="http://schemas.microsoft.com/office/drawing/2014/main" id="{042DDCA8-89D6-C945-8862-8E16E85568BB}"/>
                </a:ext>
              </a:extLst>
            </p:cNvPr>
            <p:cNvPicPr>
              <a:picLocks noChangeAspect="1"/>
            </p:cNvPicPr>
            <p:nvPr/>
          </p:nvPicPr>
          <p:blipFill>
            <a:blip r:embed="rId4"/>
            <a:stretch>
              <a:fillRect/>
            </a:stretch>
          </p:blipFill>
          <p:spPr>
            <a:xfrm>
              <a:off x="858906" y="2874676"/>
              <a:ext cx="1635541" cy="767703"/>
            </a:xfrm>
            <a:prstGeom prst="rect">
              <a:avLst/>
            </a:prstGeom>
          </p:spPr>
        </p:pic>
        <p:sp>
          <p:nvSpPr>
            <p:cNvPr id="87" name="TextBox 86">
              <a:extLst>
                <a:ext uri="{FF2B5EF4-FFF2-40B4-BE49-F238E27FC236}">
                  <a16:creationId xmlns:a16="http://schemas.microsoft.com/office/drawing/2014/main" id="{E4DE2F35-705F-7F47-990D-30F18E2F6A88}"/>
                </a:ext>
              </a:extLst>
            </p:cNvPr>
            <p:cNvSpPr txBox="1"/>
            <p:nvPr/>
          </p:nvSpPr>
          <p:spPr>
            <a:xfrm>
              <a:off x="995570" y="2960482"/>
              <a:ext cx="142267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LR + RF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Smaller train/test</a:t>
              </a:r>
            </a:p>
          </p:txBody>
        </p:sp>
      </p:grpSp>
      <p:grpSp>
        <p:nvGrpSpPr>
          <p:cNvPr id="88" name="Group 87">
            <a:extLst>
              <a:ext uri="{FF2B5EF4-FFF2-40B4-BE49-F238E27FC236}">
                <a16:creationId xmlns:a16="http://schemas.microsoft.com/office/drawing/2014/main" id="{03519609-2BEA-6D48-81C8-8289057E27B3}"/>
              </a:ext>
            </a:extLst>
          </p:cNvPr>
          <p:cNvGrpSpPr/>
          <p:nvPr/>
        </p:nvGrpSpPr>
        <p:grpSpPr>
          <a:xfrm>
            <a:off x="10236098" y="3494876"/>
            <a:ext cx="1635541" cy="767703"/>
            <a:chOff x="858906" y="2874676"/>
            <a:chExt cx="1635541" cy="767703"/>
          </a:xfrm>
        </p:grpSpPr>
        <p:pic>
          <p:nvPicPr>
            <p:cNvPr id="89" name="Picture 88">
              <a:extLst>
                <a:ext uri="{FF2B5EF4-FFF2-40B4-BE49-F238E27FC236}">
                  <a16:creationId xmlns:a16="http://schemas.microsoft.com/office/drawing/2014/main" id="{5FBAD9D1-6BC3-3E4C-A8FB-CE7E135D45D3}"/>
                </a:ext>
              </a:extLst>
            </p:cNvPr>
            <p:cNvPicPr>
              <a:picLocks noChangeAspect="1"/>
            </p:cNvPicPr>
            <p:nvPr/>
          </p:nvPicPr>
          <p:blipFill>
            <a:blip r:embed="rId4"/>
            <a:stretch>
              <a:fillRect/>
            </a:stretch>
          </p:blipFill>
          <p:spPr>
            <a:xfrm>
              <a:off x="858906" y="2874676"/>
              <a:ext cx="1635541" cy="767703"/>
            </a:xfrm>
            <a:prstGeom prst="rect">
              <a:avLst/>
            </a:prstGeom>
          </p:spPr>
        </p:pic>
        <p:sp>
          <p:nvSpPr>
            <p:cNvPr id="90" name="TextBox 89">
              <a:extLst>
                <a:ext uri="{FF2B5EF4-FFF2-40B4-BE49-F238E27FC236}">
                  <a16:creationId xmlns:a16="http://schemas.microsoft.com/office/drawing/2014/main" id="{F209B9BF-64A0-644F-B396-451F40D6BE79}"/>
                </a:ext>
              </a:extLst>
            </p:cNvPr>
            <p:cNvSpPr txBox="1"/>
            <p:nvPr/>
          </p:nvSpPr>
          <p:spPr>
            <a:xfrm>
              <a:off x="995570" y="2960482"/>
              <a:ext cx="142267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LR + RF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Smaller train/test</a:t>
              </a:r>
            </a:p>
          </p:txBody>
        </p:sp>
      </p:grpSp>
    </p:spTree>
    <p:extLst>
      <p:ext uri="{BB962C8B-B14F-4D97-AF65-F5344CB8AC3E}">
        <p14:creationId xmlns:p14="http://schemas.microsoft.com/office/powerpoint/2010/main" val="404527799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E764DE1-BF3C-48D8-98AB-6AFCA597EA46}"/>
              </a:ext>
            </a:extLst>
          </p:cNvPr>
          <p:cNvSpPr/>
          <p:nvPr/>
        </p:nvSpPr>
        <p:spPr>
          <a:xfrm>
            <a:off x="1352447" y="2937968"/>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352447" y="2329737"/>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495696" y="2318564"/>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495697" y="2937968"/>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352447" y="2436178"/>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495693" y="2430857"/>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3" name="TextBox 52">
            <a:extLst>
              <a:ext uri="{FF2B5EF4-FFF2-40B4-BE49-F238E27FC236}">
                <a16:creationId xmlns:a16="http://schemas.microsoft.com/office/drawing/2014/main" id="{12D0A958-5373-4BD5-993C-E8F2179427F7}"/>
              </a:ext>
            </a:extLst>
          </p:cNvPr>
          <p:cNvSpPr txBox="1"/>
          <p:nvPr/>
        </p:nvSpPr>
        <p:spPr>
          <a:xfrm>
            <a:off x="1352447" y="3171244"/>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0.71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495693" y="3171244"/>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006670" y="3857699"/>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0.410 F1</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006670" y="41900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~20min training time</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111043" y="3863020"/>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0.434 F1</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111043" y="4195356"/>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~20min training time</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111043" y="4528590"/>
            <a:ext cx="1257075" cy="461665"/>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Beats RF of 36 features</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775309" y="394601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775309" y="427835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4901494" y="394601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4901494" y="429528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4901494" y="4616905"/>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81" name="TextBox 80">
            <a:extLst>
              <a:ext uri="{FF2B5EF4-FFF2-40B4-BE49-F238E27FC236}">
                <a16:creationId xmlns:a16="http://schemas.microsoft.com/office/drawing/2014/main" id="{E4175D38-E3A5-AE4D-B23A-53E3E3ABA278}"/>
              </a:ext>
            </a:extLst>
          </p:cNvPr>
          <p:cNvSpPr txBox="1"/>
          <p:nvPr/>
        </p:nvSpPr>
        <p:spPr>
          <a:xfrm>
            <a:off x="2006670" y="4520235"/>
            <a:ext cx="1848583" cy="646331"/>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Threshold can be fine-tuned, improving F1 score to 0.440</a:t>
            </a:r>
          </a:p>
        </p:txBody>
      </p:sp>
      <p:sp>
        <p:nvSpPr>
          <p:cNvPr id="82" name="Freeform 27">
            <a:extLst>
              <a:ext uri="{FF2B5EF4-FFF2-40B4-BE49-F238E27FC236}">
                <a16:creationId xmlns:a16="http://schemas.microsoft.com/office/drawing/2014/main" id="{C4901C16-2CB0-444D-9086-985BCC4602A2}"/>
              </a:ext>
            </a:extLst>
          </p:cNvPr>
          <p:cNvSpPr>
            <a:spLocks noChangeArrowheads="1"/>
          </p:cNvSpPr>
          <p:nvPr/>
        </p:nvSpPr>
        <p:spPr bwMode="auto">
          <a:xfrm>
            <a:off x="1775309" y="460855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3" name="Rectangle 82">
            <a:extLst>
              <a:ext uri="{FF2B5EF4-FFF2-40B4-BE49-F238E27FC236}">
                <a16:creationId xmlns:a16="http://schemas.microsoft.com/office/drawing/2014/main" id="{8A1DD36C-36A8-E845-BE68-208D60EB3749}"/>
              </a:ext>
            </a:extLst>
          </p:cNvPr>
          <p:cNvSpPr/>
          <p:nvPr/>
        </p:nvSpPr>
        <p:spPr>
          <a:xfrm>
            <a:off x="2636597" y="1854512"/>
            <a:ext cx="3172663"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Best models with 6 features</a:t>
            </a:r>
            <a:endParaRPr lang="en-US" dirty="0">
              <a:solidFill>
                <a:schemeClr val="accent4"/>
              </a:solidFill>
              <a:latin typeface="Open Sans" panose="020B0606030504020204" pitchFamily="34" charset="0"/>
            </a:endParaRPr>
          </a:p>
        </p:txBody>
      </p:sp>
      <p:sp>
        <p:nvSpPr>
          <p:cNvPr id="29" name="Rectangle 28">
            <a:extLst>
              <a:ext uri="{FF2B5EF4-FFF2-40B4-BE49-F238E27FC236}">
                <a16:creationId xmlns:a16="http://schemas.microsoft.com/office/drawing/2014/main" id="{AB89DF75-F43E-4362-A074-49694EEDBE57}"/>
              </a:ext>
            </a:extLst>
          </p:cNvPr>
          <p:cNvSpPr/>
          <p:nvPr/>
        </p:nvSpPr>
        <p:spPr>
          <a:xfrm>
            <a:off x="7839691" y="2318564"/>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0" name="Rectangle 29">
            <a:extLst>
              <a:ext uri="{FF2B5EF4-FFF2-40B4-BE49-F238E27FC236}">
                <a16:creationId xmlns:a16="http://schemas.microsoft.com/office/drawing/2014/main" id="{4B4B396B-DBD8-4867-B7C5-1C6E9DDD545B}"/>
              </a:ext>
            </a:extLst>
          </p:cNvPr>
          <p:cNvSpPr/>
          <p:nvPr/>
        </p:nvSpPr>
        <p:spPr>
          <a:xfrm>
            <a:off x="7839692" y="2937968"/>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1" name="TextBox 30">
            <a:extLst>
              <a:ext uri="{FF2B5EF4-FFF2-40B4-BE49-F238E27FC236}">
                <a16:creationId xmlns:a16="http://schemas.microsoft.com/office/drawing/2014/main" id="{3586DB2D-FD54-43BF-8234-1141B306F523}"/>
              </a:ext>
            </a:extLst>
          </p:cNvPr>
          <p:cNvSpPr txBox="1"/>
          <p:nvPr/>
        </p:nvSpPr>
        <p:spPr>
          <a:xfrm>
            <a:off x="7839688" y="2430857"/>
            <a:ext cx="270781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Multilayer Perceptron</a:t>
            </a:r>
          </a:p>
        </p:txBody>
      </p:sp>
      <p:sp>
        <p:nvSpPr>
          <p:cNvPr id="32" name="TextBox 31">
            <a:extLst>
              <a:ext uri="{FF2B5EF4-FFF2-40B4-BE49-F238E27FC236}">
                <a16:creationId xmlns:a16="http://schemas.microsoft.com/office/drawing/2014/main" id="{61E96530-59AE-4F60-9F85-D2FB8BFAA50E}"/>
              </a:ext>
            </a:extLst>
          </p:cNvPr>
          <p:cNvSpPr txBox="1"/>
          <p:nvPr/>
        </p:nvSpPr>
        <p:spPr>
          <a:xfrm>
            <a:off x="7839688" y="3171244"/>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0.64 AUC</a:t>
            </a:r>
          </a:p>
        </p:txBody>
      </p:sp>
      <p:sp>
        <p:nvSpPr>
          <p:cNvPr id="33" name="TextBox 32">
            <a:extLst>
              <a:ext uri="{FF2B5EF4-FFF2-40B4-BE49-F238E27FC236}">
                <a16:creationId xmlns:a16="http://schemas.microsoft.com/office/drawing/2014/main" id="{A76221F2-B9B2-4ECB-AF40-21AEB7413A8D}"/>
              </a:ext>
            </a:extLst>
          </p:cNvPr>
          <p:cNvSpPr txBox="1"/>
          <p:nvPr/>
        </p:nvSpPr>
        <p:spPr>
          <a:xfrm>
            <a:off x="8455038" y="3863020"/>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0.47 F1</a:t>
            </a:r>
          </a:p>
        </p:txBody>
      </p:sp>
      <p:sp>
        <p:nvSpPr>
          <p:cNvPr id="34" name="TextBox 33">
            <a:extLst>
              <a:ext uri="{FF2B5EF4-FFF2-40B4-BE49-F238E27FC236}">
                <a16:creationId xmlns:a16="http://schemas.microsoft.com/office/drawing/2014/main" id="{5AD203F2-C08E-42D9-A721-3F5EECC5CF49}"/>
              </a:ext>
            </a:extLst>
          </p:cNvPr>
          <p:cNvSpPr txBox="1"/>
          <p:nvPr/>
        </p:nvSpPr>
        <p:spPr>
          <a:xfrm>
            <a:off x="8455038" y="4195356"/>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~300 min training time</a:t>
            </a:r>
          </a:p>
        </p:txBody>
      </p:sp>
      <p:sp>
        <p:nvSpPr>
          <p:cNvPr id="35" name="TextBox 34">
            <a:extLst>
              <a:ext uri="{FF2B5EF4-FFF2-40B4-BE49-F238E27FC236}">
                <a16:creationId xmlns:a16="http://schemas.microsoft.com/office/drawing/2014/main" id="{F87C7D5F-DC46-418C-9B16-67D45662C8DF}"/>
              </a:ext>
            </a:extLst>
          </p:cNvPr>
          <p:cNvSpPr txBox="1"/>
          <p:nvPr/>
        </p:nvSpPr>
        <p:spPr>
          <a:xfrm>
            <a:off x="8455038" y="4528590"/>
            <a:ext cx="1572297"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Costly to tune</a:t>
            </a:r>
          </a:p>
        </p:txBody>
      </p:sp>
      <p:sp>
        <p:nvSpPr>
          <p:cNvPr id="37" name="Freeform 27">
            <a:extLst>
              <a:ext uri="{FF2B5EF4-FFF2-40B4-BE49-F238E27FC236}">
                <a16:creationId xmlns:a16="http://schemas.microsoft.com/office/drawing/2014/main" id="{D7FEB405-2568-4DAF-8C5B-C007CB633151}"/>
              </a:ext>
            </a:extLst>
          </p:cNvPr>
          <p:cNvSpPr>
            <a:spLocks noChangeArrowheads="1"/>
          </p:cNvSpPr>
          <p:nvPr/>
        </p:nvSpPr>
        <p:spPr bwMode="auto">
          <a:xfrm>
            <a:off x="8245489" y="394601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38" name="Freeform 27">
            <a:extLst>
              <a:ext uri="{FF2B5EF4-FFF2-40B4-BE49-F238E27FC236}">
                <a16:creationId xmlns:a16="http://schemas.microsoft.com/office/drawing/2014/main" id="{A6B71107-6E24-49DF-AD5C-45ABB8CFF406}"/>
              </a:ext>
            </a:extLst>
          </p:cNvPr>
          <p:cNvSpPr>
            <a:spLocks noChangeArrowheads="1"/>
          </p:cNvSpPr>
          <p:nvPr/>
        </p:nvSpPr>
        <p:spPr bwMode="auto">
          <a:xfrm>
            <a:off x="8245489" y="429528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0" name="Freeform 27">
            <a:extLst>
              <a:ext uri="{FF2B5EF4-FFF2-40B4-BE49-F238E27FC236}">
                <a16:creationId xmlns:a16="http://schemas.microsoft.com/office/drawing/2014/main" id="{6503EF5D-F001-4E91-8DAA-CA810FF4DC8C}"/>
              </a:ext>
            </a:extLst>
          </p:cNvPr>
          <p:cNvSpPr>
            <a:spLocks noChangeArrowheads="1"/>
          </p:cNvSpPr>
          <p:nvPr/>
        </p:nvSpPr>
        <p:spPr bwMode="auto">
          <a:xfrm>
            <a:off x="8245489" y="4616905"/>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Tree>
    <p:extLst>
      <p:ext uri="{BB962C8B-B14F-4D97-AF65-F5344CB8AC3E}">
        <p14:creationId xmlns:p14="http://schemas.microsoft.com/office/powerpoint/2010/main" val="160871911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Montserrat" panose="00000500000000000000" pitchFamily="50" charset="0"/>
                <a:ea typeface="Open Sans" panose="020B0606030504020204" pitchFamily="34" charset="0"/>
                <a:cs typeface="Open Sans" panose="020B0606030504020204" pitchFamily="34" charset="0"/>
              </a:rPr>
              <a:t>Multilayer Perceptron</a:t>
            </a:r>
            <a:endParaRPr kumimoji="0" lang="en-US" sz="2800" b="1" i="0" u="none" strike="noStrike" kern="1200" cap="none" spc="0" normalizeH="0" baseline="0" noProof="0" dirty="0">
              <a:ln>
                <a:noFill/>
              </a:ln>
              <a:solidFill>
                <a:srgbClr val="690B0B"/>
              </a:solidFill>
              <a:effectLst/>
              <a:uLnTx/>
              <a:uFillTx/>
              <a:latin typeface="Montserrat" panose="00000500000000000000" pitchFamily="50"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325677" y="792784"/>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grpSp>
      <p:sp>
        <p:nvSpPr>
          <p:cNvPr id="21" name="TextBox 20">
            <a:extLst>
              <a:ext uri="{FF2B5EF4-FFF2-40B4-BE49-F238E27FC236}">
                <a16:creationId xmlns:a16="http://schemas.microsoft.com/office/drawing/2014/main" id="{D81E74E1-9376-438C-BED5-CECA199C482C}"/>
              </a:ext>
            </a:extLst>
          </p:cNvPr>
          <p:cNvSpPr txBox="1"/>
          <p:nvPr/>
        </p:nvSpPr>
        <p:spPr>
          <a:xfrm>
            <a:off x="7862729" y="844928"/>
            <a:ext cx="225411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Top Performer </a:t>
            </a:r>
            <a:r>
              <a:rPr kumimoji="0" lang="en-US"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rPr>
              <a:t>#1</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1261">
            <a:extLst>
              <a:ext uri="{FF2B5EF4-FFF2-40B4-BE49-F238E27FC236}">
                <a16:creationId xmlns:a16="http://schemas.microsoft.com/office/drawing/2014/main" id="{2A8C07DE-8B69-4CE4-BE0D-F09EC696765B}"/>
              </a:ext>
            </a:extLst>
          </p:cNvPr>
          <p:cNvGrpSpPr/>
          <p:nvPr/>
        </p:nvGrpSpPr>
        <p:grpSpPr>
          <a:xfrm>
            <a:off x="10909806" y="735612"/>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329630" y="1113845"/>
            <a:ext cx="349076" cy="3241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marL="0" marR="0" lvl="0" indent="0" algn="ctr" defTabSz="11557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81F1F"/>
                </a:solidFill>
                <a:effectLst/>
                <a:uLnTx/>
                <a:uFillTx/>
                <a:latin typeface="MADE GoodTime Grotesk" panose="02000503000000020004" pitchFamily="50" charset="0"/>
                <a:ea typeface="Montserrat"/>
                <a:cs typeface="Montserrat"/>
                <a:sym typeface="Helvetica"/>
              </a:rPr>
              <a:t>1</a:t>
            </a:r>
            <a:endParaRPr kumimoji="0" sz="1600" b="0" i="0" u="none" strike="noStrike" kern="1200" cap="none" spc="0" normalizeH="0" baseline="0" noProof="0" dirty="0">
              <a:ln>
                <a:noFill/>
              </a:ln>
              <a:solidFill>
                <a:srgbClr val="E81F1F"/>
              </a:solidFill>
              <a:effectLst/>
              <a:uLnTx/>
              <a:uFillTx/>
              <a:latin typeface="MADE GoodTime Grotesk" panose="02000503000000020004" pitchFamily="50" charset="0"/>
              <a:ea typeface="Montserrat"/>
              <a:cs typeface="Montserrat"/>
              <a:sym typeface="Helvetica"/>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217572" y="989118"/>
            <a:ext cx="576105" cy="550727"/>
          </a:xfrm>
          <a:prstGeom prst="ellipse">
            <a:avLst/>
          </a:prstGeom>
          <a:ln w="63500">
            <a:solidFill>
              <a:srgbClr val="690B0B"/>
            </a:solidFill>
            <a:miter lim="400000"/>
          </a:ln>
        </p:spPr>
        <p:txBody>
          <a:bodyPr lIns="50800" tIns="50800" rIns="50800" bIns="50800" anchor="ctr"/>
          <a:lstStyle/>
          <a:p>
            <a:pPr marL="0" marR="0" lvl="0" indent="0" algn="l" defTabSz="914400" rtl="0" eaLnBrk="1" fontAlgn="auto" latinLnBrk="0" hangingPunct="1">
              <a:lnSpc>
                <a:spcPct val="100000"/>
              </a:lnSpc>
              <a:spcBef>
                <a:spcPts val="0"/>
              </a:spcBef>
              <a:spcAft>
                <a:spcPts val="0"/>
              </a:spcAft>
              <a:buClrTx/>
              <a:buSzTx/>
              <a:buFontTx/>
              <a:buNone/>
              <a:tabLst/>
              <a:defRPr sz="3600" b="1">
                <a:solidFill>
                  <a:srgbClr val="727171"/>
                </a:solidFill>
                <a:latin typeface="Helvetica"/>
                <a:ea typeface="Helvetica"/>
                <a:cs typeface="Helvetica"/>
                <a:sym typeface="Helvetica"/>
              </a:defRPr>
            </a:pPr>
            <a:endParaRPr kumimoji="0" sz="3600" b="1" i="0" u="none" strike="noStrike" kern="1200" cap="none" spc="0" normalizeH="0" baseline="0" noProof="0" dirty="0">
              <a:ln>
                <a:noFill/>
              </a:ln>
              <a:solidFill>
                <a:srgbClr val="727171"/>
              </a:solidFill>
              <a:effectLst/>
              <a:uLnTx/>
              <a:uFillTx/>
              <a:latin typeface="Montserrat"/>
              <a:ea typeface="Montserrat"/>
              <a:cs typeface="Montserrat"/>
              <a:sym typeface="Helvetica"/>
            </a:endParaRPr>
          </a:p>
        </p:txBody>
      </p:sp>
      <p:sp>
        <p:nvSpPr>
          <p:cNvPr id="89" name="TextBox 88">
            <a:extLst>
              <a:ext uri="{FF2B5EF4-FFF2-40B4-BE49-F238E27FC236}">
                <a16:creationId xmlns:a16="http://schemas.microsoft.com/office/drawing/2014/main" id="{408AB6C3-B961-4D15-A4D2-617FF9DF4638}"/>
              </a:ext>
            </a:extLst>
          </p:cNvPr>
          <p:cNvSpPr txBox="1"/>
          <p:nvPr/>
        </p:nvSpPr>
        <p:spPr>
          <a:xfrm>
            <a:off x="6811359" y="2308571"/>
            <a:ext cx="11068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Pipeline</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054F035-E600-4D0A-A226-40FA0C61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145" y="2464026"/>
            <a:ext cx="846198" cy="846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C11B66-EF80-41E6-ABFD-84200A68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723" y="2366490"/>
            <a:ext cx="995169" cy="995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bricks · GitHub">
            <a:extLst>
              <a:ext uri="{FF2B5EF4-FFF2-40B4-BE49-F238E27FC236}">
                <a16:creationId xmlns:a16="http://schemas.microsoft.com/office/drawing/2014/main" id="{820691BD-5556-49ED-8641-DD03E0FAE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11359" y="2709650"/>
            <a:ext cx="622986"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0F775D4-D5DA-4115-B3F0-5416C1B9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006" y="2626930"/>
            <a:ext cx="1245972"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57201F-0D56-457D-904F-F49ADA99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39" y="2618745"/>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BA754B9F-B90D-4C9D-9C62-B1055119F82C}"/>
              </a:ext>
            </a:extLst>
          </p:cNvPr>
          <p:cNvSpPr txBox="1"/>
          <p:nvPr/>
        </p:nvSpPr>
        <p:spPr>
          <a:xfrm>
            <a:off x="6811359" y="3472736"/>
            <a:ext cx="15316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Architecture</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B846A74-80EE-4823-A965-D9D806F19D4D}"/>
              </a:ext>
            </a:extLst>
          </p:cNvPr>
          <p:cNvSpPr txBox="1"/>
          <p:nvPr/>
        </p:nvSpPr>
        <p:spPr>
          <a:xfrm>
            <a:off x="6589106" y="3765209"/>
            <a:ext cx="5602894"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Three Hidden Layers # [1000, 1000, 1000] Neurons</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Transforms categorical data into continuous</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embeddings on the fly</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Concatenates and feeds embeddings and </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continuous features into forward()</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Controls for time with a polynomial since last event</a:t>
            </a:r>
          </a:p>
        </p:txBody>
      </p:sp>
      <p:sp>
        <p:nvSpPr>
          <p:cNvPr id="95" name="TextBox 94">
            <a:extLst>
              <a:ext uri="{FF2B5EF4-FFF2-40B4-BE49-F238E27FC236}">
                <a16:creationId xmlns:a16="http://schemas.microsoft.com/office/drawing/2014/main" id="{8A702EC2-8C66-4002-89AC-1E48556D0A95}"/>
              </a:ext>
            </a:extLst>
          </p:cNvPr>
          <p:cNvSpPr txBox="1"/>
          <p:nvPr/>
        </p:nvSpPr>
        <p:spPr>
          <a:xfrm>
            <a:off x="388949" y="1258220"/>
            <a:ext cx="15316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Highlights</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3DB5EF2F-68FB-4580-A7B4-067248986535}"/>
              </a:ext>
            </a:extLst>
          </p:cNvPr>
          <p:cNvSpPr txBox="1"/>
          <p:nvPr/>
        </p:nvSpPr>
        <p:spPr>
          <a:xfrm>
            <a:off x="144057" y="1617939"/>
            <a:ext cx="5395514"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447 continuous features</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Test Loss: 0.57, Test F1: 0.47, AUC: 0.65</a:t>
            </a:r>
          </a:p>
        </p:txBody>
      </p:sp>
      <p:sp>
        <p:nvSpPr>
          <p:cNvPr id="97" name="TextBox 96">
            <a:extLst>
              <a:ext uri="{FF2B5EF4-FFF2-40B4-BE49-F238E27FC236}">
                <a16:creationId xmlns:a16="http://schemas.microsoft.com/office/drawing/2014/main" id="{95D684A9-15AF-4E8D-9A5C-DC02EF42983A}"/>
              </a:ext>
            </a:extLst>
          </p:cNvPr>
          <p:cNvSpPr txBox="1"/>
          <p:nvPr/>
        </p:nvSpPr>
        <p:spPr>
          <a:xfrm>
            <a:off x="388646" y="3150984"/>
            <a:ext cx="2591558" cy="646331"/>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b="0" i="0" dirty="0">
                <a:solidFill>
                  <a:srgbClr val="555555"/>
                </a:solidFill>
                <a:effectLst/>
                <a:latin typeface="Source Code Pro"/>
              </a:rPr>
              <a:t>[[2076077 220087]    [ 467514 305622]]</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29E4047B-35C6-4EC4-8EBD-BBCEF58EA40A}"/>
              </a:ext>
            </a:extLst>
          </p:cNvPr>
          <p:cNvSpPr txBox="1"/>
          <p:nvPr/>
        </p:nvSpPr>
        <p:spPr>
          <a:xfrm>
            <a:off x="388646" y="2831164"/>
            <a:ext cx="229784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Confusion Matrix</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TextBox 98">
            <a:extLst>
              <a:ext uri="{FF2B5EF4-FFF2-40B4-BE49-F238E27FC236}">
                <a16:creationId xmlns:a16="http://schemas.microsoft.com/office/drawing/2014/main" id="{7970B166-5BDD-4855-952F-0D9B1B57B834}"/>
              </a:ext>
            </a:extLst>
          </p:cNvPr>
          <p:cNvSpPr txBox="1"/>
          <p:nvPr/>
        </p:nvSpPr>
        <p:spPr>
          <a:xfrm>
            <a:off x="388646" y="4178232"/>
            <a:ext cx="25866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Classification Report</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337DEBE7-BC30-4977-B203-7FB2A1D5A5BA}"/>
              </a:ext>
            </a:extLst>
          </p:cNvPr>
          <p:cNvPicPr>
            <a:picLocks noChangeAspect="1"/>
          </p:cNvPicPr>
          <p:nvPr/>
        </p:nvPicPr>
        <p:blipFill>
          <a:blip r:embed="rId7"/>
          <a:stretch>
            <a:fillRect/>
          </a:stretch>
        </p:blipFill>
        <p:spPr>
          <a:xfrm>
            <a:off x="388646" y="4679204"/>
            <a:ext cx="4477518" cy="1613631"/>
          </a:xfrm>
          <a:prstGeom prst="rect">
            <a:avLst/>
          </a:prstGeom>
        </p:spPr>
      </p:pic>
    </p:spTree>
    <p:extLst>
      <p:ext uri="{BB962C8B-B14F-4D97-AF65-F5344CB8AC3E}">
        <p14:creationId xmlns:p14="http://schemas.microsoft.com/office/powerpoint/2010/main" val="399818432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5591470" y="7147208"/>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4360219" y="6369957"/>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161183" y="703410"/>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1210867" y="7374311"/>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1164970" y="7382372"/>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1283990" y="7730121"/>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3" name="TextBox 22">
            <a:extLst>
              <a:ext uri="{FF2B5EF4-FFF2-40B4-BE49-F238E27FC236}">
                <a16:creationId xmlns:a16="http://schemas.microsoft.com/office/drawing/2014/main" id="{3C8384FB-CB6F-48FD-A762-C62F59BA61EB}"/>
              </a:ext>
            </a:extLst>
          </p:cNvPr>
          <p:cNvSpPr txBox="1"/>
          <p:nvPr/>
        </p:nvSpPr>
        <p:spPr>
          <a:xfrm>
            <a:off x="64664" y="2367201"/>
            <a:ext cx="4196383"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Logistic Regression</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29134E34-2EBA-4203-B2F9-9AA300C0F4E9}"/>
              </a:ext>
            </a:extLst>
          </p:cNvPr>
          <p:cNvSpPr txBox="1"/>
          <p:nvPr/>
        </p:nvSpPr>
        <p:spPr>
          <a:xfrm>
            <a:off x="285818" y="1848936"/>
            <a:ext cx="5078441"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Model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TIME</a:t>
            </a:r>
          </a:p>
        </p:txBody>
      </p:sp>
      <p:sp>
        <p:nvSpPr>
          <p:cNvPr id="26" name="TextBox 25">
            <a:extLst>
              <a:ext uri="{FF2B5EF4-FFF2-40B4-BE49-F238E27FC236}">
                <a16:creationId xmlns:a16="http://schemas.microsoft.com/office/drawing/2014/main" id="{61B95067-366E-40FC-AA8F-6DF5F8CF98C4}"/>
              </a:ext>
            </a:extLst>
          </p:cNvPr>
          <p:cNvSpPr txBox="1"/>
          <p:nvPr/>
        </p:nvSpPr>
        <p:spPr>
          <a:xfrm>
            <a:off x="64665" y="2876914"/>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Random Forest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3BD44453-41BC-4252-8ED8-A95DF2D055B7}"/>
              </a:ext>
            </a:extLst>
          </p:cNvPr>
          <p:cNvSpPr/>
          <p:nvPr/>
        </p:nvSpPr>
        <p:spPr>
          <a:xfrm>
            <a:off x="4298583" y="2393298"/>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28" name="Rectangle 27">
            <a:extLst>
              <a:ext uri="{FF2B5EF4-FFF2-40B4-BE49-F238E27FC236}">
                <a16:creationId xmlns:a16="http://schemas.microsoft.com/office/drawing/2014/main" id="{9F6D89FA-5101-4AF7-AC5F-9D11428FF154}"/>
              </a:ext>
            </a:extLst>
          </p:cNvPr>
          <p:cNvSpPr/>
          <p:nvPr/>
        </p:nvSpPr>
        <p:spPr>
          <a:xfrm>
            <a:off x="4298583" y="2876914"/>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0" name="TextBox 29">
            <a:extLst>
              <a:ext uri="{FF2B5EF4-FFF2-40B4-BE49-F238E27FC236}">
                <a16:creationId xmlns:a16="http://schemas.microsoft.com/office/drawing/2014/main" id="{7491EB31-3498-4C0E-BF5A-4E6AA258A709}"/>
              </a:ext>
            </a:extLst>
          </p:cNvPr>
          <p:cNvSpPr txBox="1"/>
          <p:nvPr/>
        </p:nvSpPr>
        <p:spPr>
          <a:xfrm>
            <a:off x="102200" y="3418892"/>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GBT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79D6A7B2-F7B9-4EB0-B547-44DCEF3E55C1}"/>
              </a:ext>
            </a:extLst>
          </p:cNvPr>
          <p:cNvSpPr/>
          <p:nvPr/>
        </p:nvSpPr>
        <p:spPr>
          <a:xfrm>
            <a:off x="4298583" y="3415735"/>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240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2" name="TextBox 41">
            <a:extLst>
              <a:ext uri="{FF2B5EF4-FFF2-40B4-BE49-F238E27FC236}">
                <a16:creationId xmlns:a16="http://schemas.microsoft.com/office/drawing/2014/main" id="{82A94F84-2B0F-4579-A8F0-7BEE54EA7213}"/>
              </a:ext>
            </a:extLst>
          </p:cNvPr>
          <p:cNvSpPr txBox="1"/>
          <p:nvPr/>
        </p:nvSpPr>
        <p:spPr>
          <a:xfrm>
            <a:off x="102200" y="3934773"/>
            <a:ext cx="4196382" cy="830997"/>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 </a:t>
            </a:r>
            <a:b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layers]</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DC759BBD-A895-429A-BE5E-6A92B056DCBC}"/>
              </a:ext>
            </a:extLst>
          </p:cNvPr>
          <p:cNvSpPr/>
          <p:nvPr/>
        </p:nvSpPr>
        <p:spPr>
          <a:xfrm>
            <a:off x="4298583" y="3934773"/>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60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min/epoch</a:t>
            </a:r>
          </a:p>
        </p:txBody>
      </p:sp>
      <p:sp>
        <p:nvSpPr>
          <p:cNvPr id="44" name="TextBox 43">
            <a:extLst>
              <a:ext uri="{FF2B5EF4-FFF2-40B4-BE49-F238E27FC236}">
                <a16:creationId xmlns:a16="http://schemas.microsoft.com/office/drawing/2014/main" id="{8EB7EBAB-4D93-4B9A-AFCA-86D2B4EA05F7}"/>
              </a:ext>
            </a:extLst>
          </p:cNvPr>
          <p:cNvSpPr txBox="1"/>
          <p:nvPr/>
        </p:nvSpPr>
        <p:spPr>
          <a:xfrm>
            <a:off x="5665464" y="703410"/>
            <a:ext cx="2254945"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C3720280-9BBF-4142-AAA2-212F3EE49347}"/>
              </a:ext>
            </a:extLst>
          </p:cNvPr>
          <p:cNvSpPr txBox="1"/>
          <p:nvPr/>
        </p:nvSpPr>
        <p:spPr>
          <a:xfrm>
            <a:off x="5630693" y="1236164"/>
            <a:ext cx="5395514" cy="5632311"/>
          </a:xfrm>
          <a:prstGeom prst="rect">
            <a:avLst/>
          </a:prstGeom>
          <a:noFill/>
        </p:spPr>
        <p:txBody>
          <a:bodyPr wrap="square" rtlCol="0">
            <a:spAutoFit/>
          </a:bodyPr>
          <a:lstStyle/>
          <a:p>
            <a:pPr marL="285750" indent="-285750">
              <a:buFontTx/>
              <a:buChar char="-"/>
            </a:pPr>
            <a:r>
              <a:rPr lang="en-US" dirty="0">
                <a:solidFill>
                  <a:schemeClr val="tx1">
                    <a:lumMod val="65000"/>
                    <a:lumOff val="35000"/>
                  </a:schemeClr>
                </a:solidFill>
                <a:latin typeface="Open Sans" panose="020B0606030504020204" pitchFamily="34" charset="0"/>
              </a:rPr>
              <a:t>Increasing partitions beyond number of workers appeared to have no effect on training speed</a:t>
            </a:r>
          </a:p>
          <a:p>
            <a:pPr marL="285750" indent="-285750">
              <a:buFontTx/>
              <a:buChar char="-"/>
            </a:pP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31 million row data set presents sharp contrasts between speed, cost, and model performance</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Hyperparameter searches present theoretical and substantive challenges as to how generate them efficiently and effectively</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Parquet files ideal for tabular data; file of choice for state-of-the-art </a:t>
            </a:r>
            <a:r>
              <a:rPr lang="en-US" sz="1800" dirty="0" err="1">
                <a:solidFill>
                  <a:schemeClr val="tx1">
                    <a:lumMod val="65000"/>
                    <a:lumOff val="35000"/>
                  </a:schemeClr>
                </a:solidFill>
                <a:latin typeface="Open Sans" panose="020B0606030504020204" pitchFamily="34" charset="0"/>
              </a:rPr>
              <a:t>Petastorm</a:t>
            </a:r>
            <a:r>
              <a:rPr lang="en-US" sz="1800" dirty="0">
                <a:solidFill>
                  <a:schemeClr val="tx1">
                    <a:lumMod val="65000"/>
                    <a:lumOff val="35000"/>
                  </a:schemeClr>
                </a:solidFill>
                <a:latin typeface="Open Sans" panose="020B0606030504020204" pitchFamily="34" charset="0"/>
              </a:rPr>
              <a:t>; allows the retrieval of only necessary columns</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Overtraining strongly evident with 3</a:t>
            </a:r>
            <a:r>
              <a:rPr lang="en-US" sz="1800" baseline="30000" dirty="0">
                <a:solidFill>
                  <a:schemeClr val="tx1">
                    <a:lumMod val="65000"/>
                    <a:lumOff val="35000"/>
                  </a:schemeClr>
                </a:solidFill>
                <a:latin typeface="Open Sans" panose="020B0606030504020204" pitchFamily="34" charset="0"/>
              </a:rPr>
              <a:t>rd</a:t>
            </a:r>
            <a:r>
              <a:rPr lang="en-US" sz="1800" dirty="0">
                <a:solidFill>
                  <a:schemeClr val="tx1">
                    <a:lumMod val="65000"/>
                    <a:lumOff val="35000"/>
                  </a:schemeClr>
                </a:solidFill>
                <a:latin typeface="Open Sans" panose="020B0606030504020204" pitchFamily="34" charset="0"/>
              </a:rPr>
              <a:t> hidden layer</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FFNN with 2 hidden layers processes roughly 450k rows a minute with 8 workers</a:t>
            </a:r>
            <a:endParaRPr lang="en-US" sz="1800" dirty="0">
              <a:solidFill>
                <a:schemeClr val="tx1">
                  <a:lumMod val="65000"/>
                  <a:lumOff val="35000"/>
                </a:schemeClr>
              </a:solidFill>
              <a:latin typeface="Open Sans" panose="020B0606030504020204" pitchFamily="34" charset="0"/>
            </a:endParaRPr>
          </a:p>
          <a:p>
            <a:endParaRPr lang="en-US" dirty="0">
              <a:solidFill>
                <a:schemeClr val="tx1">
                  <a:lumMod val="65000"/>
                  <a:lumOff val="35000"/>
                </a:schemeClr>
              </a:solidFill>
              <a:latin typeface="Open Sans" panose="020B0606030504020204" pitchFamily="34" charset="0"/>
            </a:endParaRPr>
          </a:p>
        </p:txBody>
      </p:sp>
      <p:sp>
        <p:nvSpPr>
          <p:cNvPr id="29" name="TextBox 28">
            <a:extLst>
              <a:ext uri="{FF2B5EF4-FFF2-40B4-BE49-F238E27FC236}">
                <a16:creationId xmlns:a16="http://schemas.microsoft.com/office/drawing/2014/main" id="{89E27D25-1FE4-43C0-9ACE-D73C866D5EFB}"/>
              </a:ext>
            </a:extLst>
          </p:cNvPr>
          <p:cNvSpPr txBox="1"/>
          <p:nvPr/>
        </p:nvSpPr>
        <p:spPr>
          <a:xfrm>
            <a:off x="97663" y="4998421"/>
            <a:ext cx="4196382" cy="830997"/>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 </a:t>
            </a:r>
            <a:b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layers]</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Rectangle 31">
            <a:extLst>
              <a:ext uri="{FF2B5EF4-FFF2-40B4-BE49-F238E27FC236}">
                <a16:creationId xmlns:a16="http://schemas.microsoft.com/office/drawing/2014/main" id="{3120971C-844E-477A-ADB2-597F6C2EFDE1}"/>
              </a:ext>
            </a:extLst>
          </p:cNvPr>
          <p:cNvSpPr/>
          <p:nvPr/>
        </p:nvSpPr>
        <p:spPr>
          <a:xfrm>
            <a:off x="4261047" y="4997171"/>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min/epoch</a:t>
            </a:r>
          </a:p>
        </p:txBody>
      </p:sp>
    </p:spTree>
    <p:extLst>
      <p:ext uri="{BB962C8B-B14F-4D97-AF65-F5344CB8AC3E}">
        <p14:creationId xmlns:p14="http://schemas.microsoft.com/office/powerpoint/2010/main" val="413174907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B51AEF59-67CB-4CE4-8C23-0623C18D6F93}"/>
              </a:ext>
            </a:extLst>
          </p:cNvPr>
          <p:cNvSpPr txBox="1"/>
          <p:nvPr/>
        </p:nvSpPr>
        <p:spPr>
          <a:xfrm>
            <a:off x="346040" y="2524260"/>
            <a:ext cx="420210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Mistakes are costly</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0136223E-F894-4AED-A9F4-D20A102942E8}"/>
              </a:ext>
            </a:extLst>
          </p:cNvPr>
          <p:cNvSpPr txBox="1"/>
          <p:nvPr/>
        </p:nvSpPr>
        <p:spPr>
          <a:xfrm>
            <a:off x="346040" y="3519498"/>
            <a:ext cx="5514071"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“Simple” evaluation metrics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42E1F864-5D1B-413B-A6CB-B9E84AF4328A}"/>
              </a:ext>
            </a:extLst>
          </p:cNvPr>
          <p:cNvSpPr txBox="1"/>
          <p:nvPr/>
        </p:nvSpPr>
        <p:spPr>
          <a:xfrm>
            <a:off x="346040" y="4514736"/>
            <a:ext cx="6722670"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Embedding matrix for categorical data</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AA47CDA0-0A8A-4C6C-9F3D-044EEA481352}"/>
              </a:ext>
            </a:extLst>
          </p:cNvPr>
          <p:cNvSpPr txBox="1"/>
          <p:nvPr/>
        </p:nvSpPr>
        <p:spPr>
          <a:xfrm>
            <a:off x="346040" y="5486120"/>
            <a:ext cx="3383122"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Using </a:t>
            </a:r>
            <a:r>
              <a:rPr lang="en-US" sz="2000" b="1" spc="3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Petastorm</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1581B769-94FC-43B9-84F7-BCE2B59C8C44}"/>
              </a:ext>
            </a:extLst>
          </p:cNvPr>
          <p:cNvSpPr txBox="1"/>
          <p:nvPr/>
        </p:nvSpPr>
        <p:spPr>
          <a:xfrm>
            <a:off x="699285" y="1715403"/>
            <a:ext cx="997931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Challenges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Future Work</a:t>
            </a:r>
          </a:p>
        </p:txBody>
      </p:sp>
      <p:sp>
        <p:nvSpPr>
          <p:cNvPr id="33" name="TextBox 32">
            <a:extLst>
              <a:ext uri="{FF2B5EF4-FFF2-40B4-BE49-F238E27FC236}">
                <a16:creationId xmlns:a16="http://schemas.microsoft.com/office/drawing/2014/main" id="{A501D7EE-1A8F-4E96-B8E9-14A14950BBA3}"/>
              </a:ext>
            </a:extLst>
          </p:cNvPr>
          <p:cNvSpPr txBox="1"/>
          <p:nvPr/>
        </p:nvSpPr>
        <p:spPr>
          <a:xfrm>
            <a:off x="7503656" y="2524260"/>
            <a:ext cx="430165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“Deploying” the model</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5494C11F-6409-4E40-AD0A-CEED2CD2C7B3}"/>
              </a:ext>
            </a:extLst>
          </p:cNvPr>
          <p:cNvSpPr txBox="1"/>
          <p:nvPr/>
        </p:nvSpPr>
        <p:spPr>
          <a:xfrm>
            <a:off x="7503656" y="3519498"/>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Delay conditions at destination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785B8269-FA9D-4332-8F12-8E20B985A334}"/>
              </a:ext>
            </a:extLst>
          </p:cNvPr>
          <p:cNvSpPr txBox="1"/>
          <p:nvPr/>
        </p:nvSpPr>
        <p:spPr>
          <a:xfrm>
            <a:off x="7503656" y="4634006"/>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Optimizing parquet file size and partitions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COURSE CONCEPTS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85101094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8E06D9E-3FAC-4A29-A57F-904F519FEF9D}"/>
              </a:ext>
            </a:extLst>
          </p:cNvPr>
          <p:cNvSpPr txBox="1"/>
          <p:nvPr/>
        </p:nvSpPr>
        <p:spPr>
          <a:xfrm>
            <a:off x="192753" y="380245"/>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Application of Course Concepts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93545B4-C54D-4C99-8B67-EEFFAE141136}"/>
              </a:ext>
            </a:extLst>
          </p:cNvPr>
          <p:cNvSpPr txBox="1"/>
          <p:nvPr/>
        </p:nvSpPr>
        <p:spPr>
          <a:xfrm>
            <a:off x="274478" y="1371320"/>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Parallelization, Partitioning, and Coalescing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F9B5B55-549C-43B6-98AC-3AB1DCBBE364}"/>
              </a:ext>
            </a:extLst>
          </p:cNvPr>
          <p:cNvSpPr txBox="1"/>
          <p:nvPr/>
        </p:nvSpPr>
        <p:spPr>
          <a:xfrm>
            <a:off x="274478" y="2366558"/>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Regularization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55762C34-54E4-48E1-A802-D9EF5857900C}"/>
              </a:ext>
            </a:extLst>
          </p:cNvPr>
          <p:cNvSpPr txBox="1"/>
          <p:nvPr/>
        </p:nvSpPr>
        <p:spPr>
          <a:xfrm>
            <a:off x="274478" y="3361796"/>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One-Hot Encoding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3315B51A-CCBC-4DD0-91B8-B558F5B289FB}"/>
              </a:ext>
            </a:extLst>
          </p:cNvPr>
          <p:cNvSpPr txBox="1"/>
          <p:nvPr/>
        </p:nvSpPr>
        <p:spPr>
          <a:xfrm>
            <a:off x="274478" y="4357034"/>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RDDs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2961657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FC76F-28FE-4315-81D6-4B18B17583C4}"/>
              </a:ext>
            </a:extLst>
          </p:cNvPr>
          <p:cNvPicPr>
            <a:picLocks noChangeAspect="1"/>
          </p:cNvPicPr>
          <p:nvPr/>
        </p:nvPicPr>
        <p:blipFill>
          <a:blip r:embed="rId2"/>
          <a:stretch>
            <a:fillRect/>
          </a:stretch>
        </p:blipFill>
        <p:spPr>
          <a:xfrm>
            <a:off x="743461" y="1505957"/>
            <a:ext cx="10612338" cy="4731070"/>
          </a:xfrm>
          <a:prstGeom prst="rect">
            <a:avLst/>
          </a:prstGeom>
        </p:spPr>
      </p:pic>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1408</TotalTime>
  <Words>1788</Words>
  <Application>Microsoft Office PowerPoint</Application>
  <PresentationFormat>Widescreen</PresentationFormat>
  <Paragraphs>313</Paragraphs>
  <Slides>40</Slides>
  <Notes>0</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Calibri Light</vt:lpstr>
      <vt:lpstr>MADE GoodTime Grotesk</vt:lpstr>
      <vt:lpstr>Montserrat</vt:lpstr>
      <vt:lpstr>Open Sans</vt:lpstr>
      <vt:lpstr>Segoe UI Semibold</vt:lpstr>
      <vt:lpstr>Segoe UI Semilight</vt:lpstr>
      <vt:lpstr>Source Code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Andrew Fogarty</cp:lastModifiedBy>
  <cp:revision>63</cp:revision>
  <dcterms:created xsi:type="dcterms:W3CDTF">2020-12-07T05:01:54Z</dcterms:created>
  <dcterms:modified xsi:type="dcterms:W3CDTF">2020-12-10T23:35:01Z</dcterms:modified>
</cp:coreProperties>
</file>